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handoutMasterIdLst>
    <p:handoutMasterId r:id="rId23"/>
  </p:handoutMasterIdLst>
  <p:sldIdLst>
    <p:sldId id="265" r:id="rId2"/>
    <p:sldId id="258" r:id="rId3"/>
    <p:sldId id="346" r:id="rId4"/>
    <p:sldId id="347" r:id="rId5"/>
    <p:sldId id="348" r:id="rId6"/>
    <p:sldId id="350" r:id="rId7"/>
    <p:sldId id="349" r:id="rId8"/>
    <p:sldId id="351" r:id="rId9"/>
    <p:sldId id="352" r:id="rId10"/>
    <p:sldId id="353" r:id="rId11"/>
    <p:sldId id="354" r:id="rId12"/>
    <p:sldId id="355" r:id="rId13"/>
    <p:sldId id="362" r:id="rId14"/>
    <p:sldId id="364" r:id="rId15"/>
    <p:sldId id="356" r:id="rId16"/>
    <p:sldId id="365" r:id="rId17"/>
    <p:sldId id="366" r:id="rId18"/>
    <p:sldId id="367" r:id="rId19"/>
    <p:sldId id="368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원" initials="이" lastIdx="1" clrIdx="0">
    <p:extLst>
      <p:ext uri="{19B8F6BF-5375-455C-9EA6-DF929625EA0E}">
        <p15:presenceInfo xmlns:p15="http://schemas.microsoft.com/office/powerpoint/2012/main" userId="S-1-5-21-791609980-505775873-20350821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91F"/>
    <a:srgbClr val="3B78D8"/>
    <a:srgbClr val="FFFFFF"/>
    <a:srgbClr val="799B66"/>
    <a:srgbClr val="111318"/>
    <a:srgbClr val="02497F"/>
    <a:srgbClr val="DEEBF7"/>
    <a:srgbClr val="4591CE"/>
    <a:srgbClr val="B4C7E7"/>
    <a:srgbClr val="98C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99" autoAdjust="0"/>
    <p:restoredTop sz="87431" autoAdjust="0"/>
  </p:normalViewPr>
  <p:slideViewPr>
    <p:cSldViewPr snapToGrid="0">
      <p:cViewPr>
        <p:scale>
          <a:sx n="125" d="100"/>
          <a:sy n="125" d="100"/>
        </p:scale>
        <p:origin x="2356" y="8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55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51EDB0-1AC5-44EE-A0D6-1992E79F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315EA-29FA-42C6-824C-3F4B7BF81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D8E4-A3DF-4060-82F5-84451599BA64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72323-3CBD-4C07-A156-BEA1E8940E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7FF4-25E2-48B2-8882-5B8DF3043C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853E4-0F46-4A99-81D3-72E525CF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4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4F20-0429-42EC-AFE6-D43E94E5DB2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D114-79BA-4EB3-B9E8-603E846A9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599F01-5B59-48B3-B562-5E193D76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9F957E1-7986-4C96-A1E6-25FD4574D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4095" y="2370259"/>
            <a:ext cx="7194875" cy="71717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/>
              <a:t>메인 타이틀</a:t>
            </a:r>
          </a:p>
        </p:txBody>
      </p:sp>
      <p:sp>
        <p:nvSpPr>
          <p:cNvPr id="14" name="Google Shape;16;p2">
            <a:extLst>
              <a:ext uri="{FF2B5EF4-FFF2-40B4-BE49-F238E27FC236}">
                <a16:creationId xmlns:a16="http://schemas.microsoft.com/office/drawing/2014/main" id="{43E11AC5-6153-4933-813D-3CE0D259839E}"/>
              </a:ext>
            </a:extLst>
          </p:cNvPr>
          <p:cNvSpPr/>
          <p:nvPr/>
        </p:nvSpPr>
        <p:spPr>
          <a:xfrm>
            <a:off x="2190751" y="1863437"/>
            <a:ext cx="45719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C5DB0455-809D-45DD-BF3A-415FDFD7C4D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284095" y="1861654"/>
            <a:ext cx="9144000" cy="4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 dirty="0"/>
              <a:t>서브 타이틀</a:t>
            </a:r>
            <a:endParaRPr dirty="0"/>
          </a:p>
        </p:txBody>
      </p:sp>
      <p:sp>
        <p:nvSpPr>
          <p:cNvPr id="17" name="Google Shape;19;p2">
            <a:extLst>
              <a:ext uri="{FF2B5EF4-FFF2-40B4-BE49-F238E27FC236}">
                <a16:creationId xmlns:a16="http://schemas.microsoft.com/office/drawing/2014/main" id="{4BA3BAEF-FCAE-4EDC-92D2-9F8A38012A5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2279513" y="4149082"/>
            <a:ext cx="4933748" cy="43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4C378-FCA5-4867-A163-1AC154A56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8726" y="1861654"/>
            <a:ext cx="914400" cy="1225783"/>
          </a:xfrm>
        </p:spPr>
        <p:txBody>
          <a:bodyPr>
            <a:normAutofit/>
          </a:bodyPr>
          <a:lstStyle>
            <a:lvl1pPr marL="0" indent="0" algn="r">
              <a:buNone/>
              <a:defRPr sz="1400" b="1">
                <a:solidFill>
                  <a:srgbClr val="DEEBF7"/>
                </a:solidFill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6597878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7A7E91B-3172-4DDA-B28A-29C7E7F7EDBD}"/>
              </a:ext>
            </a:extLst>
          </p:cNvPr>
          <p:cNvSpPr/>
          <p:nvPr userDrawn="1"/>
        </p:nvSpPr>
        <p:spPr>
          <a:xfrm>
            <a:off x="8452184" y="468801"/>
            <a:ext cx="3739816" cy="6202709"/>
          </a:xfrm>
          <a:custGeom>
            <a:avLst/>
            <a:gdLst>
              <a:gd name="connsiteX0" fmla="*/ 3739816 w 3739816"/>
              <a:gd name="connsiteY0" fmla="*/ 0 h 6202709"/>
              <a:gd name="connsiteX1" fmla="*/ 3739816 w 3739816"/>
              <a:gd name="connsiteY1" fmla="*/ 652138 h 6202709"/>
              <a:gd name="connsiteX2" fmla="*/ 3739816 w 3739816"/>
              <a:gd name="connsiteY2" fmla="*/ 6202709 h 6202709"/>
              <a:gd name="connsiteX3" fmla="*/ 3733800 w 3739816"/>
              <a:gd name="connsiteY3" fmla="*/ 6202709 h 6202709"/>
              <a:gd name="connsiteX4" fmla="*/ 3733800 w 3739816"/>
              <a:gd name="connsiteY4" fmla="*/ 5553660 h 6202709"/>
              <a:gd name="connsiteX5" fmla="*/ 2490537 w 3739816"/>
              <a:gd name="connsiteY5" fmla="*/ 5760540 h 6202709"/>
              <a:gd name="connsiteX6" fmla="*/ 2490537 w 3739816"/>
              <a:gd name="connsiteY6" fmla="*/ 5645103 h 6202709"/>
              <a:gd name="connsiteX7" fmla="*/ 2490535 w 3739816"/>
              <a:gd name="connsiteY7" fmla="*/ 5645104 h 6202709"/>
              <a:gd name="connsiteX8" fmla="*/ 2490535 w 3739816"/>
              <a:gd name="connsiteY8" fmla="*/ 5760541 h 6202709"/>
              <a:gd name="connsiteX9" fmla="*/ 2005 w 3739816"/>
              <a:gd name="connsiteY9" fmla="*/ 6174634 h 6202709"/>
              <a:gd name="connsiteX10" fmla="*/ 2005 w 3739816"/>
              <a:gd name="connsiteY10" fmla="*/ 6166610 h 6202709"/>
              <a:gd name="connsiteX11" fmla="*/ 0 w 3739816"/>
              <a:gd name="connsiteY11" fmla="*/ 6167030 h 6202709"/>
              <a:gd name="connsiteX12" fmla="*/ 0 w 3739816"/>
              <a:gd name="connsiteY12" fmla="*/ 4980503 h 6202709"/>
              <a:gd name="connsiteX13" fmla="*/ 1257301 w 3739816"/>
              <a:gd name="connsiteY13" fmla="*/ 4770953 h 6202709"/>
              <a:gd name="connsiteX14" fmla="*/ 1257301 w 3739816"/>
              <a:gd name="connsiteY14" fmla="*/ 447600 h 6202709"/>
              <a:gd name="connsiteX15" fmla="*/ 1257301 w 3739816"/>
              <a:gd name="connsiteY15" fmla="*/ 413093 h 62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816" h="6202709">
                <a:moveTo>
                  <a:pt x="3739816" y="0"/>
                </a:moveTo>
                <a:lnTo>
                  <a:pt x="3739816" y="652138"/>
                </a:lnTo>
                <a:lnTo>
                  <a:pt x="3739816" y="6202709"/>
                </a:lnTo>
                <a:lnTo>
                  <a:pt x="3733800" y="6202709"/>
                </a:lnTo>
                <a:lnTo>
                  <a:pt x="3733800" y="5553660"/>
                </a:lnTo>
                <a:lnTo>
                  <a:pt x="2490537" y="5760540"/>
                </a:lnTo>
                <a:lnTo>
                  <a:pt x="2490537" y="5645103"/>
                </a:lnTo>
                <a:lnTo>
                  <a:pt x="2490535" y="5645104"/>
                </a:lnTo>
                <a:lnTo>
                  <a:pt x="2490535" y="5760541"/>
                </a:lnTo>
                <a:lnTo>
                  <a:pt x="2005" y="6174634"/>
                </a:lnTo>
                <a:lnTo>
                  <a:pt x="2005" y="6166610"/>
                </a:lnTo>
                <a:lnTo>
                  <a:pt x="0" y="6167030"/>
                </a:lnTo>
                <a:lnTo>
                  <a:pt x="0" y="4980503"/>
                </a:lnTo>
                <a:lnTo>
                  <a:pt x="1257301" y="4770953"/>
                </a:lnTo>
                <a:lnTo>
                  <a:pt x="1257301" y="447600"/>
                </a:lnTo>
                <a:lnTo>
                  <a:pt x="1257301" y="41309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5F55D1D-068C-403F-8548-CD1FF503F5C5}"/>
              </a:ext>
            </a:extLst>
          </p:cNvPr>
          <p:cNvSpPr/>
          <p:nvPr userDrawn="1"/>
        </p:nvSpPr>
        <p:spPr>
          <a:xfrm flipV="1">
            <a:off x="-1" y="0"/>
            <a:ext cx="12192001" cy="1882942"/>
          </a:xfrm>
          <a:custGeom>
            <a:avLst/>
            <a:gdLst>
              <a:gd name="connsiteX0" fmla="*/ 0 w 12192000"/>
              <a:gd name="connsiteY0" fmla="*/ 1882942 h 1882942"/>
              <a:gd name="connsiteX1" fmla="*/ 11315700 w 12192000"/>
              <a:gd name="connsiteY1" fmla="*/ 1882942 h 1882942"/>
              <a:gd name="connsiteX2" fmla="*/ 11315697 w 12192000"/>
              <a:gd name="connsiteY2" fmla="*/ 1882941 h 1882942"/>
              <a:gd name="connsiteX3" fmla="*/ 12192000 w 12192000"/>
              <a:gd name="connsiteY3" fmla="*/ 1882941 h 1882942"/>
              <a:gd name="connsiteX4" fmla="*/ 12192000 w 12192000"/>
              <a:gd name="connsiteY4" fmla="*/ 1414141 h 1882942"/>
              <a:gd name="connsiteX5" fmla="*/ 9703468 w 12192000"/>
              <a:gd name="connsiteY5" fmla="*/ 1000047 h 1882942"/>
              <a:gd name="connsiteX6" fmla="*/ 9703468 w 12192000"/>
              <a:gd name="connsiteY6" fmla="*/ 1614665 h 1882942"/>
              <a:gd name="connsiteX7" fmla="*/ 2488532 w 12192000"/>
              <a:gd name="connsiteY7" fmla="*/ 414094 h 1882942"/>
              <a:gd name="connsiteX8" fmla="*/ 2488532 w 12192000"/>
              <a:gd name="connsiteY8" fmla="*/ 1419727 h 1882942"/>
              <a:gd name="connsiteX9" fmla="*/ 2488530 w 12192000"/>
              <a:gd name="connsiteY9" fmla="*/ 1419727 h 1882942"/>
              <a:gd name="connsiteX10" fmla="*/ 2488530 w 12192000"/>
              <a:gd name="connsiteY10" fmla="*/ 414093 h 1882942"/>
              <a:gd name="connsiteX11" fmla="*/ 0 w 12192000"/>
              <a:gd name="connsiteY11" fmla="*/ 0 h 188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882942">
                <a:moveTo>
                  <a:pt x="0" y="1882942"/>
                </a:moveTo>
                <a:lnTo>
                  <a:pt x="11315700" y="1882942"/>
                </a:lnTo>
                <a:lnTo>
                  <a:pt x="11315697" y="1882941"/>
                </a:lnTo>
                <a:lnTo>
                  <a:pt x="12192000" y="1882941"/>
                </a:lnTo>
                <a:lnTo>
                  <a:pt x="12192000" y="1414141"/>
                </a:lnTo>
                <a:lnTo>
                  <a:pt x="9703468" y="1000047"/>
                </a:lnTo>
                <a:lnTo>
                  <a:pt x="9703468" y="1614665"/>
                </a:lnTo>
                <a:lnTo>
                  <a:pt x="2488532" y="414094"/>
                </a:lnTo>
                <a:lnTo>
                  <a:pt x="2488532" y="1419727"/>
                </a:lnTo>
                <a:lnTo>
                  <a:pt x="2488530" y="1419727"/>
                </a:lnTo>
                <a:lnTo>
                  <a:pt x="2488530" y="414093"/>
                </a:lnTo>
                <a:lnTo>
                  <a:pt x="0" y="0"/>
                </a:lnTo>
                <a:close/>
              </a:path>
            </a:pathLst>
          </a:cu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0F83FE2-6691-41B3-98A0-F98D40A6FAF1}"/>
              </a:ext>
            </a:extLst>
          </p:cNvPr>
          <p:cNvSpPr/>
          <p:nvPr userDrawn="1"/>
        </p:nvSpPr>
        <p:spPr>
          <a:xfrm rot="10800000" flipV="1">
            <a:off x="-3" y="5451549"/>
            <a:ext cx="12192003" cy="1406451"/>
          </a:xfrm>
          <a:custGeom>
            <a:avLst/>
            <a:gdLst>
              <a:gd name="connsiteX0" fmla="*/ 3739819 w 12192002"/>
              <a:gd name="connsiteY0" fmla="*/ 0 h 1406451"/>
              <a:gd name="connsiteX1" fmla="*/ 3739819 w 12192002"/>
              <a:gd name="connsiteY1" fmla="*/ 1179528 h 1406451"/>
              <a:gd name="connsiteX2" fmla="*/ 3731795 w 12192002"/>
              <a:gd name="connsiteY2" fmla="*/ 1177847 h 1406451"/>
              <a:gd name="connsiteX3" fmla="*/ 3731795 w 12192002"/>
              <a:gd name="connsiteY3" fmla="*/ 1185871 h 1406451"/>
              <a:gd name="connsiteX4" fmla="*/ 1243265 w 12192002"/>
              <a:gd name="connsiteY4" fmla="*/ 771778 h 1406451"/>
              <a:gd name="connsiteX5" fmla="*/ 1243265 w 12192002"/>
              <a:gd name="connsiteY5" fmla="*/ 656341 h 1406451"/>
              <a:gd name="connsiteX6" fmla="*/ 1243263 w 12192002"/>
              <a:gd name="connsiteY6" fmla="*/ 656340 h 1406451"/>
              <a:gd name="connsiteX7" fmla="*/ 1243263 w 12192002"/>
              <a:gd name="connsiteY7" fmla="*/ 771777 h 1406451"/>
              <a:gd name="connsiteX8" fmla="*/ 0 w 12192002"/>
              <a:gd name="connsiteY8" fmla="*/ 564897 h 1406451"/>
              <a:gd name="connsiteX9" fmla="*/ 0 w 12192002"/>
              <a:gd name="connsiteY9" fmla="*/ 1406451 h 1406451"/>
              <a:gd name="connsiteX10" fmla="*/ 3739819 w 12192002"/>
              <a:gd name="connsiteY10" fmla="*/ 1406451 h 1406451"/>
              <a:gd name="connsiteX11" fmla="*/ 4822658 w 12192002"/>
              <a:gd name="connsiteY11" fmla="*/ 1406451 h 1406451"/>
              <a:gd name="connsiteX12" fmla="*/ 12192002 w 12192002"/>
              <a:gd name="connsiteY12" fmla="*/ 1406451 h 1406451"/>
              <a:gd name="connsiteX13" fmla="*/ 12191950 w 12192002"/>
              <a:gd name="connsiteY13" fmla="*/ 1406441 h 1406451"/>
              <a:gd name="connsiteX14" fmla="*/ 9703470 w 12192002"/>
              <a:gd name="connsiteY14" fmla="*/ 992357 h 1406451"/>
              <a:gd name="connsiteX15" fmla="*/ 9703470 w 12192002"/>
              <a:gd name="connsiteY15" fmla="*/ 960109 h 1406451"/>
              <a:gd name="connsiteX16" fmla="*/ 9703468 w 12192002"/>
              <a:gd name="connsiteY16" fmla="*/ 960108 h 1406451"/>
              <a:gd name="connsiteX17" fmla="*/ 9703468 w 12192002"/>
              <a:gd name="connsiteY17" fmla="*/ 992356 h 14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2" h="1406451">
                <a:moveTo>
                  <a:pt x="3739819" y="0"/>
                </a:moveTo>
                <a:lnTo>
                  <a:pt x="3739819" y="1179528"/>
                </a:lnTo>
                <a:lnTo>
                  <a:pt x="3731795" y="1177847"/>
                </a:lnTo>
                <a:lnTo>
                  <a:pt x="3731795" y="1185871"/>
                </a:lnTo>
                <a:lnTo>
                  <a:pt x="1243265" y="771778"/>
                </a:lnTo>
                <a:lnTo>
                  <a:pt x="1243265" y="656341"/>
                </a:lnTo>
                <a:lnTo>
                  <a:pt x="1243263" y="656340"/>
                </a:lnTo>
                <a:lnTo>
                  <a:pt x="1243263" y="771777"/>
                </a:lnTo>
                <a:lnTo>
                  <a:pt x="0" y="564897"/>
                </a:lnTo>
                <a:lnTo>
                  <a:pt x="0" y="1406451"/>
                </a:lnTo>
                <a:lnTo>
                  <a:pt x="3739819" y="1406451"/>
                </a:lnTo>
                <a:lnTo>
                  <a:pt x="4822658" y="1406451"/>
                </a:lnTo>
                <a:lnTo>
                  <a:pt x="12192002" y="1406451"/>
                </a:lnTo>
                <a:lnTo>
                  <a:pt x="12191950" y="1406441"/>
                </a:lnTo>
                <a:lnTo>
                  <a:pt x="9703470" y="992357"/>
                </a:lnTo>
                <a:lnTo>
                  <a:pt x="9703470" y="960109"/>
                </a:lnTo>
                <a:lnTo>
                  <a:pt x="9703468" y="960108"/>
                </a:lnTo>
                <a:lnTo>
                  <a:pt x="9703468" y="992356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E4AB990-BDF4-4FC7-8432-A2668E33E93D}"/>
              </a:ext>
            </a:extLst>
          </p:cNvPr>
          <p:cNvSpPr/>
          <p:nvPr userDrawn="1"/>
        </p:nvSpPr>
        <p:spPr>
          <a:xfrm>
            <a:off x="8452184" y="5245438"/>
            <a:ext cx="1253132" cy="1397496"/>
          </a:xfrm>
          <a:custGeom>
            <a:avLst/>
            <a:gdLst>
              <a:gd name="connsiteX0" fmla="*/ 1253132 w 1253132"/>
              <a:gd name="connsiteY0" fmla="*/ 0 h 1397496"/>
              <a:gd name="connsiteX1" fmla="*/ 0 w 1253132"/>
              <a:gd name="connsiteY1" fmla="*/ 1397496 h 1397496"/>
              <a:gd name="connsiteX2" fmla="*/ 0 w 1253132"/>
              <a:gd name="connsiteY2" fmla="*/ 206250 h 139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132" h="1397496">
                <a:moveTo>
                  <a:pt x="1253132" y="0"/>
                </a:moveTo>
                <a:lnTo>
                  <a:pt x="0" y="1397496"/>
                </a:lnTo>
                <a:lnTo>
                  <a:pt x="0" y="2062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A7114-BBFE-4CCC-87E0-DC418007DBE5}"/>
              </a:ext>
            </a:extLst>
          </p:cNvPr>
          <p:cNvSpPr txBox="1"/>
          <p:nvPr/>
        </p:nvSpPr>
        <p:spPr>
          <a:xfrm>
            <a:off x="607596" y="468803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CONTENTS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90ACC6C4-993F-42D7-904C-E38509CB8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FA80A685-43BA-4F60-BECE-C1C63C4E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2" name="텍스트 개체 틀 80">
            <a:extLst>
              <a:ext uri="{FF2B5EF4-FFF2-40B4-BE49-F238E27FC236}">
                <a16:creationId xmlns:a16="http://schemas.microsoft.com/office/drawing/2014/main" id="{6225DEBB-5DEC-43FB-90F0-1809832D64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3680" y="2177719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7" name="텍스트 개체 틀 80">
            <a:extLst>
              <a:ext uri="{FF2B5EF4-FFF2-40B4-BE49-F238E27FC236}">
                <a16:creationId xmlns:a16="http://schemas.microsoft.com/office/drawing/2014/main" id="{2501EEA0-3A38-4F93-ABE7-5CFBC5795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3680" y="2783494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8" name="텍스트 개체 틀 80">
            <a:extLst>
              <a:ext uri="{FF2B5EF4-FFF2-40B4-BE49-F238E27FC236}">
                <a16:creationId xmlns:a16="http://schemas.microsoft.com/office/drawing/2014/main" id="{6DCE048C-0497-4398-87EE-45C81F41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680" y="3396918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9" name="텍스트 개체 틀 80">
            <a:extLst>
              <a:ext uri="{FF2B5EF4-FFF2-40B4-BE49-F238E27FC236}">
                <a16:creationId xmlns:a16="http://schemas.microsoft.com/office/drawing/2014/main" id="{27DE2F2D-4F8F-488E-9A99-F0AB81A7F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3680" y="4003562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100" name="텍스트 개체 틀 80">
            <a:extLst>
              <a:ext uri="{FF2B5EF4-FFF2-40B4-BE49-F238E27FC236}">
                <a16:creationId xmlns:a16="http://schemas.microsoft.com/office/drawing/2014/main" id="{44838633-251F-4968-8DC4-F02BE71A8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3680" y="4606915"/>
            <a:ext cx="2222579" cy="492961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75E60A49-8C43-4837-97E5-9D571066F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18306" y="217352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83AA36EE-5B97-4377-99AB-31F5EE6FFC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18305" y="278349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0F81D246-DCDF-4D74-AEC4-BE3D6F8561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18305" y="3396918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739B85C0-D576-4E4A-9945-0E9E146B7D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18304" y="400356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BB66D09C-932B-46D3-872F-F3AF9305A5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18304" y="460691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6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8169D8-26B8-4FB1-A07B-70715EB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5BCFEF86-57D8-40AB-AE91-958536B3F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962" y="2392985"/>
            <a:ext cx="5364076" cy="71717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컨텐츠 타이틀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01DB04-AEB7-4A02-AB45-12819B14764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28122" y="3320716"/>
            <a:ext cx="3357311" cy="501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배지 교차 단색으로 채워진">
            <a:extLst>
              <a:ext uri="{FF2B5EF4-FFF2-40B4-BE49-F238E27FC236}">
                <a16:creationId xmlns:a16="http://schemas.microsoft.com/office/drawing/2014/main" id="{A0B637C8-903D-46E9-A540-189F62B2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5433" y="3213434"/>
            <a:ext cx="215566" cy="2155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69E90-7840-4699-BD2F-69F9D690A623}"/>
              </a:ext>
            </a:extLst>
          </p:cNvPr>
          <p:cNvCxnSpPr>
            <a:cxnSpLocks/>
          </p:cNvCxnSpPr>
          <p:nvPr/>
        </p:nvCxnSpPr>
        <p:spPr>
          <a:xfrm flipH="1">
            <a:off x="514352" y="3320716"/>
            <a:ext cx="3293481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배지 교차 단색으로 채워진">
            <a:extLst>
              <a:ext uri="{FF2B5EF4-FFF2-40B4-BE49-F238E27FC236}">
                <a16:creationId xmlns:a16="http://schemas.microsoft.com/office/drawing/2014/main" id="{DB45F49C-F78E-487D-90B7-80D29C41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8786" y="3213434"/>
            <a:ext cx="215566" cy="21556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1597C-13D2-406E-A46F-3743AC0FC92A}"/>
              </a:ext>
            </a:extLst>
          </p:cNvPr>
          <p:cNvSpPr/>
          <p:nvPr/>
        </p:nvSpPr>
        <p:spPr>
          <a:xfrm>
            <a:off x="3876173" y="3549319"/>
            <a:ext cx="4439655" cy="461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F93174F-B78B-4680-9AAA-6B3088D2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50" y="3549318"/>
            <a:ext cx="3994151" cy="4616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390859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DD11D3-1A0B-4E0B-8270-696E4DF5B4F2}"/>
              </a:ext>
            </a:extLst>
          </p:cNvPr>
          <p:cNvSpPr/>
          <p:nvPr/>
        </p:nvSpPr>
        <p:spPr>
          <a:xfrm>
            <a:off x="0" y="-1"/>
            <a:ext cx="12192000" cy="105877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3CCCD6-5AED-475C-B5B6-C27384709329}"/>
              </a:ext>
            </a:extLst>
          </p:cNvPr>
          <p:cNvSpPr/>
          <p:nvPr/>
        </p:nvSpPr>
        <p:spPr>
          <a:xfrm>
            <a:off x="0" y="6492877"/>
            <a:ext cx="12192000" cy="37183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248B968-E00D-403F-99EE-2C1D8B051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6DC5B0-1919-4D50-84F6-95793CD47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CB4FAA-49A9-4CCB-86F5-A31B266F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396" y="75029"/>
            <a:ext cx="10873208" cy="9087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BF01B405-B94B-431A-9375-BA72C440B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solidFill>
                  <a:srgbClr val="02497F"/>
                </a:solidFill>
              </a:defRPr>
            </a:lvl1pPr>
            <a:lvl2pPr marL="685800" indent="-228600">
              <a:buFont typeface="Calibri" panose="020F0502020204030204" pitchFamily="34" charset="0"/>
              <a:buChar char="›"/>
              <a:defRPr sz="1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844525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35C498-77C2-41E6-8D88-9E6D98858D42}"/>
              </a:ext>
            </a:extLst>
          </p:cNvPr>
          <p:cNvSpPr/>
          <p:nvPr/>
        </p:nvSpPr>
        <p:spPr>
          <a:xfrm>
            <a:off x="2" y="0"/>
            <a:ext cx="2466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672D5C-9617-4275-85AA-51B4A9B71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9B5DD27-61C9-4C99-83C1-9D0F37A6BC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5A9AD7-ACDB-4EA4-A22C-89198EE2D479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699F68-D7FF-4848-B79D-9412170BA27B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910DAA19-7DC3-4C66-BF59-FDD241E3E7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9C4E421-164E-46F2-804D-848E96227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8AD3D-1347-43C4-833B-750492BD61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B8E7136-3C45-4FB9-9818-60652F2A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925605-6822-4FCE-A22A-81CC836482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4925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350135-FB24-4E70-9C2A-AAE416E2D0C8}"/>
              </a:ext>
            </a:extLst>
          </p:cNvPr>
          <p:cNvSpPr/>
          <p:nvPr/>
        </p:nvSpPr>
        <p:spPr>
          <a:xfrm>
            <a:off x="2" y="0"/>
            <a:ext cx="45900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41E916-B10F-4B4F-8552-59ADEC97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DEBD080-59CF-479E-9218-5385943747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EB8B80-24C1-41D9-9710-5BB4DE3AD4A4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ACE842-F16A-400B-9C10-426280356273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36E3B49-A0C6-4CB4-A3E2-51B038A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ADCEE1-8359-4CC7-A20B-75F72DD15D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725D979-FF92-4FA8-B3B1-40F9153FE3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F94FF9D1-50BA-40A4-94C9-EB1A6D3847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7611719-EF25-4AEC-8D14-E6E062531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7075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C9B344-786A-4EFE-820A-7180FC3DC19F}"/>
              </a:ext>
            </a:extLst>
          </p:cNvPr>
          <p:cNvSpPr/>
          <p:nvPr/>
        </p:nvSpPr>
        <p:spPr>
          <a:xfrm>
            <a:off x="0" y="2"/>
            <a:ext cx="12192000" cy="312821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033676D-E41E-459E-873C-F43B05394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48EFBC-C785-458A-8C36-A7817329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D2B7716-3F66-41BA-A9D3-197576FC40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58" y="1338682"/>
            <a:ext cx="3790449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C23F49-A71F-4207-BDAE-31CBA647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2293"/>
            <a:ext cx="10515600" cy="87412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6B092-05EB-4261-8B59-0631BC1CF3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032" y="2821905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7C24C54-1CB3-4919-8564-FD51F0F4E5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54072" y="2821904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F7E4D4F1-51B5-4F2E-AA80-7C601240D0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111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1615519D-4078-4CC0-8A49-AC5EDAAC56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28152" y="2821903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DD7E58DE-3B10-42D4-B61C-D7E98725E1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56519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47675774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1E3C-83B8-4536-BBDB-91C1EB2D303D}"/>
              </a:ext>
            </a:extLst>
          </p:cNvPr>
          <p:cNvGrpSpPr/>
          <p:nvPr/>
        </p:nvGrpSpPr>
        <p:grpSpPr>
          <a:xfrm>
            <a:off x="6731668" y="0"/>
            <a:ext cx="5490411" cy="6858000"/>
            <a:chOff x="5410201" y="0"/>
            <a:chExt cx="67818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1A5919-7260-473C-BD30-A1EDA21E1768}"/>
                </a:ext>
              </a:extLst>
            </p:cNvPr>
            <p:cNvSpPr/>
            <p:nvPr userDrawn="1"/>
          </p:nvSpPr>
          <p:spPr>
            <a:xfrm>
              <a:off x="5410201" y="0"/>
              <a:ext cx="6781800" cy="68580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1B4409-2CF2-438E-9390-16D9DD5BC9F8}"/>
                </a:ext>
              </a:extLst>
            </p:cNvPr>
            <p:cNvSpPr/>
            <p:nvPr userDrawn="1"/>
          </p:nvSpPr>
          <p:spPr>
            <a:xfrm>
              <a:off x="5570621" y="0"/>
              <a:ext cx="6621379" cy="6858000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798722F-7AC5-4E2B-8923-750E9098D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017" y="366963"/>
            <a:ext cx="5830063" cy="6125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02497F"/>
                </a:solidFill>
              </a:defRPr>
            </a:lvl1pPr>
          </a:lstStyle>
          <a:p>
            <a:r>
              <a:rPr lang="ko-KR" altLang="en-US"/>
              <a:t>이미지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88DFB4C-89D9-410B-A6A8-BB82CE3FA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3A22B64-AC4D-45B5-941C-E25AE45C0D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F9EBF6C-25D6-4CF3-BDAD-3A3EF5828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2280" y="891193"/>
            <a:ext cx="3790449" cy="36754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2DB4F7-2B1F-4571-8190-C68526F8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374" y="371119"/>
            <a:ext cx="4650609" cy="433138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D3A3B-87E4-4F8F-8971-A3578AC7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7077" y="1508052"/>
            <a:ext cx="4589463" cy="4735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492021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31C-8B5E-49F8-99C6-04E33BD1905E}"/>
              </a:ext>
            </a:extLst>
          </p:cNvPr>
          <p:cNvSpPr/>
          <p:nvPr/>
        </p:nvSpPr>
        <p:spPr>
          <a:xfrm>
            <a:off x="2610353" y="1374608"/>
            <a:ext cx="6971297" cy="4108784"/>
          </a:xfrm>
          <a:prstGeom prst="rect">
            <a:avLst/>
          </a:prstGeom>
          <a:noFill/>
          <a:ln w="190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5B148A-61F8-440F-939E-6C377EF68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878" y="3056398"/>
            <a:ext cx="4982244" cy="74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01804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E5B4AE-5158-4FA5-B52D-7DCACEBF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9FF59-1E88-4CD2-AF24-4B3DE0C4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9ED6-B013-436A-B68C-0EA2273A5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9160" y="6492877"/>
            <a:ext cx="2561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7900B-41A2-42FF-BF9A-3E6080AC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492877"/>
            <a:ext cx="551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BAEE-6C54-4A7A-BD91-6058456B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95" y="2370259"/>
            <a:ext cx="7194875" cy="95280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Contrastive Learning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1185-E200-4836-8DE1-21C1EA97D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i="0">
                <a:solidFill>
                  <a:schemeClr val="bg1"/>
                </a:solidFill>
              </a:rPr>
              <a:t>2023_08_17_7</a:t>
            </a:r>
            <a:r>
              <a:rPr lang="ko-KR" altLang="en-US" i="0">
                <a:solidFill>
                  <a:schemeClr val="bg1"/>
                </a:solidFill>
              </a:rPr>
              <a:t>차 세미나</a:t>
            </a:r>
            <a:endParaRPr lang="en-US" altLang="ko-KR" i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31D11-4D7B-4DCA-8472-AD16F3FAD07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99646" y="6335328"/>
            <a:ext cx="4933748" cy="439737"/>
          </a:xfrm>
        </p:spPr>
        <p:txBody>
          <a:bodyPr/>
          <a:lstStyle/>
          <a:p>
            <a:r>
              <a:rPr lang="ko-KR" altLang="en-US"/>
              <a:t>컴퓨터정보통신공학과  </a:t>
            </a:r>
            <a:r>
              <a:rPr lang="en-US" altLang="ko-KR"/>
              <a:t>201813168 </a:t>
            </a:r>
            <a:r>
              <a:rPr lang="ko-KR" altLang="en-US"/>
              <a:t>박주현</a:t>
            </a:r>
          </a:p>
        </p:txBody>
      </p:sp>
    </p:spTree>
    <p:extLst>
      <p:ext uri="{BB962C8B-B14F-4D97-AF65-F5344CB8AC3E}">
        <p14:creationId xmlns:p14="http://schemas.microsoft.com/office/powerpoint/2010/main" val="2579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71033"/>
            <a:ext cx="12192000" cy="542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Supervised Contrastive Learning Loss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47A9C8-DC4A-2F49-82F1-BF936753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82" y="1540911"/>
            <a:ext cx="6191568" cy="12256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FD492C-B1A1-6F89-A1F9-8D1895B8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64" y="1240261"/>
            <a:ext cx="3988005" cy="33021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A03C65-3C61-D5B4-954E-0F52D8643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93" y="3048469"/>
            <a:ext cx="7753748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920F5F-A869-8EB6-B03E-F69DBAC31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82" y="4078782"/>
            <a:ext cx="1333569" cy="14097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2D6ED50-13C7-68CE-ACAC-2FB45B9D4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118" y="3994108"/>
            <a:ext cx="5143764" cy="15113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F51460C-DDB3-19A5-5A98-F5F6E95E7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4" y="3686354"/>
            <a:ext cx="2007868" cy="23760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5EEE7C3-56C5-05F4-D80F-3D43393F2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106" y="4565637"/>
            <a:ext cx="742988" cy="520727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B816EC5-F0FD-BC2B-350A-47F714E8F984}"/>
              </a:ext>
            </a:extLst>
          </p:cNvPr>
          <p:cNvSpPr/>
          <p:nvPr/>
        </p:nvSpPr>
        <p:spPr>
          <a:xfrm>
            <a:off x="2524106" y="3239551"/>
            <a:ext cx="244494" cy="923896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7AA51-CE03-80E3-2DC4-6BB251DE0433}"/>
              </a:ext>
            </a:extLst>
          </p:cNvPr>
          <p:cNvSpPr txBox="1"/>
          <p:nvPr/>
        </p:nvSpPr>
        <p:spPr>
          <a:xfrm>
            <a:off x="2460115" y="3332193"/>
            <a:ext cx="1138767" cy="4160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lang="en-US" altLang="ko-KR"/>
              <a:t>Transfer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063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43CD54-3BC9-DCEC-1CF4-296F0C0F7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19" y="3870272"/>
            <a:ext cx="8007762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880A33-C851-E7E5-C771-1058AE85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4" y="1159806"/>
            <a:ext cx="8096666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3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12F67-E4D0-2427-CB71-A4858B3D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" y="1180971"/>
            <a:ext cx="8433233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2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EA10B5-1F95-94B8-160F-F24975FE0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06" y="3686354"/>
            <a:ext cx="7844482" cy="24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0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BB33CD-FECC-113D-A32B-8C691BE01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43" y="3721076"/>
            <a:ext cx="8579291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88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BD3733-E260-A6ED-A4A6-D7C8434E9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43" y="3811023"/>
            <a:ext cx="8896807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AEE59E-0DB2-4451-8E5B-6BE2C395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1" y="1376832"/>
            <a:ext cx="6521785" cy="22924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4C2AB-0171-47B7-09A1-82631ABC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644599"/>
            <a:ext cx="927148" cy="19686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81B892-1BE6-8B8D-7D0B-B8A929A3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" y="2120873"/>
            <a:ext cx="457223" cy="1016052"/>
          </a:xfrm>
          <a:prstGeom prst="rect">
            <a:avLst/>
          </a:prstGeom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7920F5F-A869-8EB6-B03E-F69DBAC31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782" y="4078782"/>
            <a:ext cx="1333569" cy="14097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2D6ED50-13C7-68CE-ACAC-2FB45B9D4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118" y="3994108"/>
            <a:ext cx="5143764" cy="151137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F51460C-DDB3-19A5-5A98-F5F6E95E7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14" y="3686354"/>
            <a:ext cx="2007868" cy="237604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5EEE7C3-56C5-05F4-D80F-3D43393F2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106" y="4565637"/>
            <a:ext cx="742988" cy="520727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B816EC5-F0FD-BC2B-350A-47F714E8F984}"/>
              </a:ext>
            </a:extLst>
          </p:cNvPr>
          <p:cNvSpPr/>
          <p:nvPr/>
        </p:nvSpPr>
        <p:spPr>
          <a:xfrm>
            <a:off x="2524106" y="3239551"/>
            <a:ext cx="244494" cy="923896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27AA51-CE03-80E3-2DC4-6BB251DE0433}"/>
              </a:ext>
            </a:extLst>
          </p:cNvPr>
          <p:cNvSpPr txBox="1"/>
          <p:nvPr/>
        </p:nvSpPr>
        <p:spPr>
          <a:xfrm>
            <a:off x="2460115" y="3332193"/>
            <a:ext cx="1138767" cy="4160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r"/>
            <a:r>
              <a:rPr lang="en-US" altLang="ko-KR"/>
              <a:t>Transfer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CA4D5-CA32-21C7-4BD4-716C07E13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723" y="5880982"/>
            <a:ext cx="6883754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5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5E512E3-B0E1-D329-7768-F4C07B1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" y="1368163"/>
            <a:ext cx="5092962" cy="5124713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667D303-C33F-BCBA-92E7-2AC9CF2C5563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8A139451-C36C-524D-BAD4-A55F5C979391}"/>
              </a:ext>
            </a:extLst>
          </p:cNvPr>
          <p:cNvSpPr txBox="1">
            <a:spLocks/>
          </p:cNvSpPr>
          <p:nvPr/>
        </p:nvSpPr>
        <p:spPr>
          <a:xfrm>
            <a:off x="0" y="1056903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Supervised contrastive learning</a:t>
            </a:r>
            <a:r>
              <a:rPr lang="ko-KR" altLang="en-US"/>
              <a:t>이</a:t>
            </a:r>
            <a:r>
              <a:rPr lang="en-US" altLang="ko-KR"/>
              <a:t> </a:t>
            </a:r>
            <a:r>
              <a:rPr lang="ko-KR" altLang="en-US"/>
              <a:t>전통적 지도학습</a:t>
            </a:r>
            <a:r>
              <a:rPr lang="en-US" altLang="ko-KR"/>
              <a:t>, </a:t>
            </a:r>
            <a:r>
              <a:rPr lang="ko-KR" altLang="en-US"/>
              <a:t>최신 자가지도학습 대비 예측성능 향상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30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54E065-EB45-40B4-AE67-F71CD979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1EA662-03FB-45DE-A93D-1F15F9FA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00C2F2-204B-44DE-9F4E-27C9194C2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5200" y="2506702"/>
            <a:ext cx="5123384" cy="492961"/>
          </a:xfrm>
        </p:spPr>
        <p:txBody>
          <a:bodyPr>
            <a:noAutofit/>
          </a:bodyPr>
          <a:lstStyle/>
          <a:p>
            <a:r>
              <a:rPr lang="en-US" altLang="ko-KR" sz="2800"/>
              <a:t>Representation Learning</a:t>
            </a:r>
            <a:endParaRPr lang="ko-KR" altLang="en-US" sz="280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BA9069E-1023-482F-A31E-5487CB93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05199" y="3112477"/>
            <a:ext cx="6770717" cy="492961"/>
          </a:xfrm>
        </p:spPr>
        <p:txBody>
          <a:bodyPr>
            <a:noAutofit/>
          </a:bodyPr>
          <a:lstStyle/>
          <a:p>
            <a:r>
              <a:rPr lang="en-US" altLang="ko-KR" sz="2800"/>
              <a:t>Self-Supervised Contrastive Learning</a:t>
            </a:r>
            <a:endParaRPr lang="ko-KR" altLang="en-US" sz="280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E8FBD13-2936-4F3C-8B54-C2B188F03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89826" y="2502505"/>
            <a:ext cx="407813" cy="492961"/>
          </a:xfrm>
        </p:spPr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12329A3-28FE-478D-A90E-0D6D5C042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89825" y="3112477"/>
            <a:ext cx="407813" cy="492961"/>
          </a:xfrm>
        </p:spPr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13A297-0A18-472D-BB81-14F6561A16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189825" y="3725901"/>
            <a:ext cx="407813" cy="492961"/>
          </a:xfrm>
        </p:spPr>
        <p:txBody>
          <a:bodyPr/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96E37282-6843-0510-A900-C9C71FB77194}"/>
              </a:ext>
            </a:extLst>
          </p:cNvPr>
          <p:cNvSpPr txBox="1">
            <a:spLocks/>
          </p:cNvSpPr>
          <p:nvPr/>
        </p:nvSpPr>
        <p:spPr>
          <a:xfrm>
            <a:off x="3905199" y="3718252"/>
            <a:ext cx="6770717" cy="492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/>
              <a:t>Supervised Contrastive Learning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90762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A331F-4D0A-46CD-A821-E3926DE9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13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Representation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Linear</a:t>
            </a:r>
            <a:r>
              <a:rPr lang="ko-KR" altLang="en-US"/>
              <a:t> </a:t>
            </a:r>
            <a:r>
              <a:rPr lang="en-US" altLang="ko-KR"/>
              <a:t>classifier</a:t>
            </a:r>
          </a:p>
          <a:p>
            <a:r>
              <a:rPr lang="ko-KR" altLang="en-US"/>
              <a:t>선형으로 분류 작업을 수행</a:t>
            </a:r>
            <a:endParaRPr lang="en-US" altLang="ko-KR"/>
          </a:p>
          <a:p>
            <a:r>
              <a:rPr lang="ko-KR" altLang="en-US"/>
              <a:t>선형으로 분류가 불가능할 경우  선형으로 분류가 가능하도록 데이터 차원 변경</a:t>
            </a:r>
            <a:endParaRPr lang="en-US" altLang="ko-KR"/>
          </a:p>
          <a:p>
            <a:pPr marL="0" indent="0">
              <a:buNone/>
            </a:pPr>
            <a:endParaRPr lang="en-US" altLang="ko-KR" sz="800"/>
          </a:p>
          <a:p>
            <a:pPr marL="0" indent="0">
              <a:buNone/>
            </a:pPr>
            <a:r>
              <a:rPr lang="en-US" altLang="ko-KR"/>
              <a:t>Representation Learning </a:t>
            </a:r>
          </a:p>
          <a:p>
            <a:r>
              <a:rPr lang="ko-KR" altLang="en-US"/>
              <a:t>데이터를 효과적으로 구분 짓는 특징을 자동으로 추출할 수 있도록 학습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B7B12C-EA31-44C1-3258-82F0B588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11" y="3837306"/>
            <a:ext cx="3212201" cy="2361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3301FA-8AFE-126E-C1DA-250394BD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565" y="3709716"/>
            <a:ext cx="5257582" cy="26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Representation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Representation Learning </a:t>
            </a:r>
          </a:p>
          <a:p>
            <a:r>
              <a:rPr lang="ko-KR" altLang="en-US"/>
              <a:t>데이터를 효과적으로 구분 짓는 특징을 자동으로 추출할 수 있도록 학습하는 과정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Supervised Learning</a:t>
            </a:r>
          </a:p>
          <a:p>
            <a:r>
              <a:rPr lang="ko-KR" altLang="en-US"/>
              <a:t>추출된 </a:t>
            </a:r>
            <a:r>
              <a:rPr lang="en-US" altLang="ko-KR"/>
              <a:t>Feature+</a:t>
            </a:r>
            <a:r>
              <a:rPr lang="ko-KR" altLang="en-US"/>
              <a:t>정답</a:t>
            </a:r>
            <a:r>
              <a:rPr lang="en-US" altLang="ko-KR"/>
              <a:t>(Ground Truth)</a:t>
            </a:r>
            <a:r>
              <a:rPr lang="ko-KR" altLang="en-US"/>
              <a:t>을 </a:t>
            </a:r>
            <a:r>
              <a:rPr lang="en-US" altLang="ko-KR"/>
              <a:t>softmax, cross-entropy loss</a:t>
            </a:r>
            <a:r>
              <a:rPr lang="ko-KR" altLang="en-US"/>
              <a:t>에 입력 </a:t>
            </a:r>
            <a:endParaRPr lang="en-US" altLang="ko-KR"/>
          </a:p>
          <a:p>
            <a:r>
              <a:rPr lang="ko-KR" altLang="en-US"/>
              <a:t>높은 예측성능을 기대하기 위해 정답이 부여된 충분한 양의 데이터 필요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Self-supervised Learning</a:t>
            </a:r>
          </a:p>
          <a:p>
            <a:r>
              <a:rPr lang="en-US" altLang="ko-KR"/>
              <a:t>Unlabelled dataset</a:t>
            </a:r>
            <a:r>
              <a:rPr lang="ko-KR" altLang="en-US"/>
              <a:t>으로부터 좋은 </a:t>
            </a:r>
            <a:r>
              <a:rPr lang="en-US" altLang="ko-KR"/>
              <a:t>representation</a:t>
            </a:r>
            <a:r>
              <a:rPr lang="ko-KR" altLang="en-US"/>
              <a:t>을 얻고자하는 학습 방식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656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Self-Supervised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Pre-training – Task </a:t>
            </a:r>
            <a:r>
              <a:rPr lang="ko-KR" altLang="en-US"/>
              <a:t>수행 이전에 </a:t>
            </a:r>
            <a:r>
              <a:rPr lang="en-US" altLang="ko-KR"/>
              <a:t>unlabelled dataset</a:t>
            </a:r>
            <a:r>
              <a:rPr lang="ko-KR" altLang="en-US"/>
              <a:t>을 통해</a:t>
            </a:r>
            <a:r>
              <a:rPr lang="en-US" altLang="ko-KR"/>
              <a:t> Representation Learning</a:t>
            </a:r>
          </a:p>
          <a:p>
            <a:pPr marL="0" indent="0">
              <a:buNone/>
            </a:pPr>
            <a:r>
              <a:rPr lang="en-US" altLang="ko-KR"/>
              <a:t>Fine-tuning – Pre-training</a:t>
            </a:r>
            <a:r>
              <a:rPr lang="ko-KR" altLang="en-US"/>
              <a:t>된 모델을 </a:t>
            </a:r>
            <a:r>
              <a:rPr lang="en-US" altLang="ko-KR"/>
              <a:t>Encoder</a:t>
            </a:r>
            <a:r>
              <a:rPr lang="ko-KR" altLang="en-US"/>
              <a:t>로 사용하여 </a:t>
            </a:r>
            <a:r>
              <a:rPr lang="en-US" altLang="ko-KR"/>
              <a:t>Task </a:t>
            </a:r>
            <a:r>
              <a:rPr lang="ko-KR" altLang="en-US"/>
              <a:t>수행을 위해 조정 학습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BAD0CE-E3E1-90AC-1EF4-80EEC136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7" y="2295897"/>
            <a:ext cx="5110836" cy="34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24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데이터 샘플 간의 유사도 비교를 통해 </a:t>
            </a:r>
            <a:r>
              <a:rPr lang="en-US" altLang="ko-KR"/>
              <a:t>Representation Learning</a:t>
            </a:r>
          </a:p>
          <a:p>
            <a:r>
              <a:rPr lang="en-US" altLang="ko-KR"/>
              <a:t>Positive</a:t>
            </a:r>
            <a:r>
              <a:rPr lang="ko-KR" altLang="en-US"/>
              <a:t> </a:t>
            </a:r>
            <a:r>
              <a:rPr lang="en-US" altLang="ko-KR"/>
              <a:t>pair</a:t>
            </a:r>
            <a:r>
              <a:rPr lang="ko-KR" altLang="en-US"/>
              <a:t>의 </a:t>
            </a:r>
            <a:r>
              <a:rPr lang="en-US" altLang="ko-KR"/>
              <a:t>feature representation</a:t>
            </a:r>
            <a:r>
              <a:rPr lang="ko-KR" altLang="en-US"/>
              <a:t>은 거리를 좁히고</a:t>
            </a:r>
            <a:r>
              <a:rPr lang="en-US" altLang="ko-KR"/>
              <a:t>     </a:t>
            </a:r>
          </a:p>
          <a:p>
            <a:pPr marL="0" indent="0">
              <a:buNone/>
            </a:pPr>
            <a:r>
              <a:rPr lang="en-US" altLang="ko-KR"/>
              <a:t>     Negative pair</a:t>
            </a:r>
            <a:r>
              <a:rPr lang="ko-KR" altLang="en-US"/>
              <a:t>의 </a:t>
            </a:r>
            <a:r>
              <a:rPr lang="en-US" altLang="ko-KR"/>
              <a:t>feature representation</a:t>
            </a:r>
            <a:r>
              <a:rPr lang="ko-KR" altLang="en-US"/>
              <a:t>은 거리가 멀어지도록 </a:t>
            </a:r>
            <a:r>
              <a:rPr lang="en-US" altLang="ko-KR"/>
              <a:t>Representation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21FA33-CB74-4D98-12DD-4B2664A2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" y="3178271"/>
            <a:ext cx="5472641" cy="26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8738EB-8B15-CE74-2624-7DA70ED5A595}"/>
              </a:ext>
            </a:extLst>
          </p:cNvPr>
          <p:cNvSpPr txBox="1"/>
          <p:nvPr/>
        </p:nvSpPr>
        <p:spPr>
          <a:xfrm>
            <a:off x="6133116" y="4112749"/>
            <a:ext cx="6096000" cy="337669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ko-KR"/>
              <a:t>Anchor – </a:t>
            </a:r>
            <a:r>
              <a:rPr lang="ko-KR" altLang="en-US"/>
              <a:t>현재 기준이 되는 데이터 샘플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>
                <a:solidFill>
                  <a:srgbClr val="3B78D8"/>
                </a:solidFill>
              </a:rPr>
              <a:t>Positive – </a:t>
            </a:r>
            <a:r>
              <a:rPr lang="ko-KR" altLang="en-US">
                <a:solidFill>
                  <a:srgbClr val="3B78D8"/>
                </a:solidFill>
              </a:rPr>
              <a:t>현재 기준이 되는 데이터 샘플로부터 증강 데이터</a:t>
            </a:r>
            <a:endParaRPr lang="en-US" altLang="ko-KR">
              <a:solidFill>
                <a:srgbClr val="3B78D8"/>
              </a:solidFill>
            </a:endParaRP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>
                <a:solidFill>
                  <a:srgbClr val="E1491F"/>
                </a:solidFill>
              </a:rPr>
              <a:t>Negative – </a:t>
            </a:r>
            <a:r>
              <a:rPr lang="ko-KR" altLang="en-US">
                <a:solidFill>
                  <a:srgbClr val="E1491F"/>
                </a:solidFill>
              </a:rPr>
              <a:t>나머지 데이터 샘플</a:t>
            </a:r>
            <a:endParaRPr lang="en-US" altLang="ko-KR">
              <a:solidFill>
                <a:srgbClr val="E1491F"/>
              </a:solidFill>
            </a:endParaRPr>
          </a:p>
          <a:p>
            <a:pPr algn="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3E176-0D93-68C1-ABDB-5BFEA672C66E}"/>
              </a:ext>
            </a:extLst>
          </p:cNvPr>
          <p:cNvSpPr txBox="1"/>
          <p:nvPr/>
        </p:nvSpPr>
        <p:spPr>
          <a:xfrm>
            <a:off x="4598323" y="3797766"/>
            <a:ext cx="957940" cy="4973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algn="r"/>
            <a:r>
              <a:rPr lang="en-US" altLang="ko-KR" sz="3200" b="1">
                <a:solidFill>
                  <a:srgbClr val="3B78D8"/>
                </a:solidFill>
              </a:rPr>
              <a:t>Positive</a:t>
            </a:r>
            <a:endParaRPr lang="ko-KR" altLang="en-US" sz="3200" b="1" dirty="0">
              <a:solidFill>
                <a:srgbClr val="3B78D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C7F7D-74C3-1A96-19DF-D8C47C676BAF}"/>
              </a:ext>
            </a:extLst>
          </p:cNvPr>
          <p:cNvSpPr txBox="1"/>
          <p:nvPr/>
        </p:nvSpPr>
        <p:spPr>
          <a:xfrm>
            <a:off x="4598322" y="4602099"/>
            <a:ext cx="1051837" cy="49737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algn="r"/>
            <a:r>
              <a:rPr lang="en-US" altLang="ko-KR" sz="3200" b="1">
                <a:solidFill>
                  <a:srgbClr val="E1491F"/>
                </a:solidFill>
              </a:rPr>
              <a:t>Negative</a:t>
            </a:r>
            <a:endParaRPr lang="ko-KR" altLang="en-US" sz="3200" b="1" dirty="0">
              <a:solidFill>
                <a:srgbClr val="E1491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0F6B6-D785-470B-DD26-5C1EF823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004" y="2839974"/>
            <a:ext cx="4495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21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Self-Supervised Contrastive Learning</a:t>
            </a:r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8FCA9D-CC56-3630-F903-57B418A80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" y="1392925"/>
            <a:ext cx="11289805" cy="45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756DCD89-FC9B-EDF2-F9E3-12DC9E66BF70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237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Self-Supervised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71033"/>
            <a:ext cx="12192000" cy="542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Self-Supervised Contrastive Learning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DCBAB2-188C-8F9B-84D9-E78603A7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69" y="1511273"/>
            <a:ext cx="5702593" cy="10922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CF03F-2353-3F5C-BFA7-C3AD9CB59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24" y="2914623"/>
            <a:ext cx="6858352" cy="1320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A29E13-B391-90FC-0835-E42BA85F8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08" y="4383590"/>
            <a:ext cx="7169518" cy="10287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A5373A-9060-2F2F-AF1E-408210C1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74" y="5328435"/>
            <a:ext cx="7556888" cy="9271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18D072-07D6-AFDD-125B-534B31CDB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970" y="4462050"/>
            <a:ext cx="7969660" cy="323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08FB55-3738-FFBD-D05C-F8C4DF972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5327" y="4953505"/>
            <a:ext cx="1684079" cy="2823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5FEF75-FC7B-62FA-EE68-4D6CB4C5F099}"/>
              </a:ext>
            </a:extLst>
          </p:cNvPr>
          <p:cNvSpPr/>
          <p:nvPr/>
        </p:nvSpPr>
        <p:spPr>
          <a:xfrm>
            <a:off x="7244080" y="4918501"/>
            <a:ext cx="772160" cy="385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23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Supervised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Supervised</a:t>
            </a:r>
            <a:r>
              <a:rPr lang="ko-KR" altLang="en-US"/>
              <a:t> </a:t>
            </a:r>
            <a:r>
              <a:rPr lang="en-US" altLang="ko-KR"/>
              <a:t>Learning + Self-Supervised Contrastive Loss</a:t>
            </a:r>
          </a:p>
          <a:p>
            <a:r>
              <a:rPr lang="ko-KR" altLang="en-US"/>
              <a:t>기준 데이터 샘플과 같은 </a:t>
            </a:r>
            <a:r>
              <a:rPr lang="en-US" altLang="ko-KR"/>
              <a:t>Label</a:t>
            </a:r>
            <a:r>
              <a:rPr lang="ko-KR" altLang="en-US"/>
              <a:t> 샘플들은 </a:t>
            </a:r>
            <a:r>
              <a:rPr lang="en-US" altLang="ko-KR"/>
              <a:t>positive</a:t>
            </a:r>
            <a:r>
              <a:rPr lang="ko-KR" altLang="en-US"/>
              <a:t>로 분류</a:t>
            </a:r>
            <a:endParaRPr lang="en-US" altLang="ko-KR"/>
          </a:p>
          <a:p>
            <a:r>
              <a:rPr lang="ko-KR" altLang="en-US"/>
              <a:t>기준 데이터 샘플과 다른 </a:t>
            </a:r>
            <a:r>
              <a:rPr lang="en-US" altLang="ko-KR"/>
              <a:t>Label </a:t>
            </a:r>
            <a:r>
              <a:rPr lang="ko-KR" altLang="en-US"/>
              <a:t>샘플들은 </a:t>
            </a:r>
            <a:r>
              <a:rPr lang="en-US" altLang="ko-KR"/>
              <a:t>Negative</a:t>
            </a:r>
            <a:r>
              <a:rPr lang="ko-KR" altLang="en-US"/>
              <a:t>로 분류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CE71B1-56C6-D748-A065-40588CC1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72" y="2492313"/>
            <a:ext cx="6440397" cy="30321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C711BC-3FBD-E6B9-3F41-93960FFC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77" y="5597654"/>
            <a:ext cx="7190523" cy="34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3706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">
      <a:majorFont>
        <a:latin typeface="Arial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10000"/>
      </a:bodyPr>
      <a:lstStyle>
        <a:defPPr algn="r">
          <a:defRPr sz="3200" b="1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MIPLAB-16by9.potx" id="{F98AB37B-FF0F-4A6F-9D13-515D0E19BA73}" vid="{470C9A6B-5BA8-4EDA-80C2-E0A9228F564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CVMIPLAB-16by9</Template>
  <TotalTime>11017</TotalTime>
  <Words>338</Words>
  <Application>Microsoft Office PowerPoint</Application>
  <PresentationFormat>와이드스크린</PresentationFormat>
  <Paragraphs>102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Wingdings</vt:lpstr>
      <vt:lpstr>1_디자인 사용자 지정</vt:lpstr>
      <vt:lpstr>Contrastive Learning</vt:lpstr>
      <vt:lpstr>PowerPoint 프레젠테이션</vt:lpstr>
      <vt:lpstr>Representation Learning</vt:lpstr>
      <vt:lpstr>Representation Learning</vt:lpstr>
      <vt:lpstr>Self-Supervised Learning</vt:lpstr>
      <vt:lpstr>Contrastive Learning</vt:lpstr>
      <vt:lpstr>Self-Supervised Contrastive Learning</vt:lpstr>
      <vt:lpstr>Self-Supervised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Supervised Contrastive Learning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IPCVLab</dc:subject>
  <dc:creator>김도원</dc:creator>
  <cp:keywords>Docker</cp:keywords>
  <cp:lastModifiedBy>juhyun park</cp:lastModifiedBy>
  <cp:revision>557</cp:revision>
  <dcterms:created xsi:type="dcterms:W3CDTF">2021-07-06T01:21:43Z</dcterms:created>
  <dcterms:modified xsi:type="dcterms:W3CDTF">2023-08-17T05:50:09Z</dcterms:modified>
</cp:coreProperties>
</file>